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4" r:id="rId8"/>
    <p:sldId id="262" r:id="rId9"/>
    <p:sldId id="261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uk-UA" smtClean="0"/>
              <a:t>Клацніть піктограму, щоб додати зображення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27.02.2013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0%D0%BE%D0%B7%D0%B2%D0%B8%D1%82%D0%BE%D0%BA" TargetMode="External"/><Relationship Id="rId2" Type="http://schemas.openxmlformats.org/officeDocument/2006/relationships/hyperlink" Target="http://ua-referat.com/%D0%9F%D1%96%D0%B7%D0%BD%D0%B0%D0%BD%D0%BD%D1%8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1052735"/>
            <a:ext cx="4104456" cy="3744417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chemeClr val="accent3"/>
                </a:solidFill>
                <a:latin typeface="Book Antiqua" pitchFamily="18" charset="0"/>
              </a:rPr>
              <a:t>«</a:t>
            </a:r>
            <a:r>
              <a:rPr lang="uk-UA" sz="2800" b="1" dirty="0">
                <a:solidFill>
                  <a:schemeClr val="accent3"/>
                </a:solidFill>
                <a:latin typeface="Book Antiqua" pitchFamily="18" charset="0"/>
              </a:rPr>
              <a:t>Розвиток </a:t>
            </a:r>
            <a:r>
              <a:rPr lang="en-US" sz="2800" b="1" dirty="0" smtClean="0">
                <a:solidFill>
                  <a:schemeClr val="accent3"/>
                </a:solidFill>
                <a:latin typeface="Book Antiqua" pitchFamily="18" charset="0"/>
              </a:rPr>
              <a:t/>
            </a:r>
            <a:br>
              <a:rPr lang="en-US" sz="2800" b="1" dirty="0" smtClean="0">
                <a:solidFill>
                  <a:schemeClr val="accent3"/>
                </a:solidFill>
                <a:latin typeface="Book Antiqua" pitchFamily="18" charset="0"/>
              </a:rPr>
            </a:br>
            <a:r>
              <a:rPr lang="uk-UA" sz="2800" b="1" dirty="0" smtClean="0">
                <a:solidFill>
                  <a:schemeClr val="accent3"/>
                </a:solidFill>
                <a:latin typeface="Book Antiqua" pitchFamily="18" charset="0"/>
              </a:rPr>
              <a:t>комунікативної </a:t>
            </a:r>
            <a:r>
              <a:rPr lang="uk-UA" sz="2800" b="1" dirty="0">
                <a:solidFill>
                  <a:schemeClr val="accent3"/>
                </a:solidFill>
                <a:latin typeface="Book Antiqua" pitchFamily="18" charset="0"/>
              </a:rPr>
              <a:t>компетентності у старшокласників»</a:t>
            </a:r>
            <a:r>
              <a:rPr lang="uk-UA" sz="2800" dirty="0">
                <a:solidFill>
                  <a:schemeClr val="accent3"/>
                </a:solidFill>
                <a:latin typeface="Book Antiqua" pitchFamily="18" charset="0"/>
              </a:rPr>
              <a:t/>
            </a:r>
            <a:br>
              <a:rPr lang="uk-UA" sz="2800" dirty="0">
                <a:solidFill>
                  <a:schemeClr val="accent3"/>
                </a:solidFill>
                <a:latin typeface="Book Antiqua" pitchFamily="18" charset="0"/>
              </a:rPr>
            </a:br>
            <a:endParaRPr lang="uk-UA" sz="2800" dirty="0">
              <a:solidFill>
                <a:schemeClr val="accent3"/>
              </a:solidFill>
              <a:latin typeface="Book Antiqua" pitchFamily="18" charset="0"/>
            </a:endParaRPr>
          </a:p>
        </p:txBody>
      </p:sp>
      <p:pic>
        <p:nvPicPr>
          <p:cNvPr id="1026" name="Picture 2" descr="http://ditvora.com.ua/sites/default/files/imagecache/in_article/podrostki-kompaniy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4566">
            <a:off x="607107" y="1941519"/>
            <a:ext cx="4189645" cy="32228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467544" y="341707"/>
            <a:ext cx="8388424" cy="86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 smtClean="0">
                <a:solidFill>
                  <a:schemeClr val="accent3"/>
                </a:solidFill>
              </a:rPr>
              <a:t>Соціально – психологічний тренінг </a:t>
            </a:r>
          </a:p>
          <a:p>
            <a:pPr algn="ctr">
              <a:lnSpc>
                <a:spcPct val="150000"/>
              </a:lnSpc>
            </a:pPr>
            <a:r>
              <a:rPr lang="uk-UA" b="1" dirty="0" smtClean="0">
                <a:solidFill>
                  <a:schemeClr val="accent3"/>
                </a:solidFill>
              </a:rPr>
              <a:t>для </a:t>
            </a:r>
            <a:r>
              <a:rPr lang="uk-UA" b="1" dirty="0">
                <a:solidFill>
                  <a:schemeClr val="accent3"/>
                </a:solidFill>
              </a:rPr>
              <a:t>підлітків 14 - 16 </a:t>
            </a:r>
            <a:r>
              <a:rPr lang="uk-UA" b="1" dirty="0" smtClean="0">
                <a:solidFill>
                  <a:schemeClr val="accent3"/>
                </a:solidFill>
              </a:rPr>
              <a:t>років</a:t>
            </a:r>
            <a:r>
              <a:rPr lang="uk-UA" b="1" dirty="0">
                <a:solidFill>
                  <a:schemeClr val="accent3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6087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95536" y="692695"/>
            <a:ext cx="43204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МЕТА: </a:t>
            </a:r>
            <a:r>
              <a:rPr lang="uk-UA" b="1" dirty="0" smtClean="0"/>
              <a:t>підвищення </a:t>
            </a:r>
            <a:r>
              <a:rPr lang="uk-UA" b="1" dirty="0"/>
              <a:t>рівня комунікативної компетентності у підлітків. </a:t>
            </a:r>
            <a:endParaRPr lang="uk-UA" b="1" dirty="0" smtClean="0"/>
          </a:p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ЗАВДАННЯ: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b="1" dirty="0" smtClean="0">
                <a:hlinkClick r:id="rId2" tooltip="Пізнання"/>
              </a:rPr>
              <a:t>Пізнання</a:t>
            </a:r>
            <a:r>
              <a:rPr lang="uk-UA" b="1" dirty="0"/>
              <a:t> своїх можливостей та обмежень у взаємодії з іншими людьми. </a:t>
            </a:r>
            <a:br>
              <a:rPr lang="uk-UA" b="1" dirty="0"/>
            </a:br>
            <a:r>
              <a:rPr lang="uk-UA" b="1" dirty="0"/>
              <a:t>Усвідомлення і зняття внутрішніх бар'єрів і затискачів, що заважають ефективній комунікації. </a:t>
            </a:r>
            <a:br>
              <a:rPr lang="uk-UA" b="1" dirty="0"/>
            </a:br>
            <a:endParaRPr lang="uk-UA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b="1" dirty="0" smtClean="0">
                <a:hlinkClick r:id="rId3" tooltip="Розвиток"/>
              </a:rPr>
              <a:t>Розвиток</a:t>
            </a:r>
            <a:r>
              <a:rPr lang="uk-UA" b="1" dirty="0"/>
              <a:t> здатності прогнозувати поведінку іншої людини. </a:t>
            </a:r>
            <a:br>
              <a:rPr lang="uk-UA" b="1" dirty="0"/>
            </a:br>
            <a:endParaRPr lang="uk-UA" b="1" dirty="0"/>
          </a:p>
        </p:txBody>
      </p:sp>
      <p:pic>
        <p:nvPicPr>
          <p:cNvPr id="2050" name="Picture 2" descr="http://t3.gstatic.com/images?q=tbn:ANd9GcRRq0RiNVYVAXjShpxvbCjbeCB_PTorvCNXDkB0x9V_BF50o3l8"/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367">
            <a:off x="4406157" y="2207749"/>
            <a:ext cx="4137072" cy="310280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11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44888" y="1052736"/>
            <a:ext cx="835292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accent3"/>
                </a:solidFill>
              </a:rPr>
              <a:t>Мета</a:t>
            </a:r>
            <a:r>
              <a:rPr lang="ru-RU" b="1" dirty="0">
                <a:solidFill>
                  <a:schemeClr val="accent3"/>
                </a:solidFill>
              </a:rPr>
              <a:t>: </a:t>
            </a:r>
            <a:r>
              <a:rPr lang="ru-RU" b="1" dirty="0" err="1">
                <a:solidFill>
                  <a:schemeClr val="accent3"/>
                </a:solidFill>
              </a:rPr>
              <a:t>знайомство</a:t>
            </a:r>
            <a:r>
              <a:rPr lang="ru-RU" b="1" dirty="0">
                <a:solidFill>
                  <a:schemeClr val="accent3"/>
                </a:solidFill>
              </a:rPr>
              <a:t> з </a:t>
            </a:r>
            <a:r>
              <a:rPr lang="ru-RU" b="1" dirty="0" err="1" smtClean="0">
                <a:solidFill>
                  <a:schemeClr val="accent3"/>
                </a:solidFill>
              </a:rPr>
              <a:t>учасниками</a:t>
            </a:r>
            <a:r>
              <a:rPr lang="ru-RU" b="1" dirty="0" smtClean="0">
                <a:solidFill>
                  <a:schemeClr val="accent3"/>
                </a:solidFill>
              </a:rPr>
              <a:t>, </a:t>
            </a:r>
            <a:r>
              <a:rPr lang="ru-RU" b="1" dirty="0" err="1" smtClean="0">
                <a:solidFill>
                  <a:schemeClr val="accent3"/>
                </a:solidFill>
              </a:rPr>
              <a:t>презентація</a:t>
            </a:r>
            <a:r>
              <a:rPr lang="ru-RU" b="1" dirty="0" smtClean="0">
                <a:solidFill>
                  <a:schemeClr val="accent3"/>
                </a:solidFill>
              </a:rPr>
              <a:t> </a:t>
            </a:r>
            <a:r>
              <a:rPr lang="ru-RU" b="1" dirty="0">
                <a:solidFill>
                  <a:schemeClr val="accent3"/>
                </a:solidFill>
              </a:rPr>
              <a:t>себе, </a:t>
            </a:r>
            <a:r>
              <a:rPr lang="ru-RU" b="1" dirty="0" err="1">
                <a:solidFill>
                  <a:schemeClr val="accent3"/>
                </a:solidFill>
              </a:rPr>
              <a:t>налагодження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smtClean="0">
                <a:solidFill>
                  <a:schemeClr val="accent3"/>
                </a:solidFill>
              </a:rPr>
              <a:t>контакту </a:t>
            </a:r>
            <a:r>
              <a:rPr lang="ru-RU" b="1" dirty="0" err="1">
                <a:solidFill>
                  <a:schemeClr val="accent3"/>
                </a:solidFill>
              </a:rPr>
              <a:t>між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 smtClean="0">
                <a:solidFill>
                  <a:schemeClr val="accent3"/>
                </a:solidFill>
              </a:rPr>
              <a:t>учасниками</a:t>
            </a:r>
            <a:r>
              <a:rPr lang="ru-RU" b="1" dirty="0" smtClean="0">
                <a:solidFill>
                  <a:schemeClr val="accent3"/>
                </a:solidFill>
              </a:rPr>
              <a:t>, </a:t>
            </a:r>
            <a:r>
              <a:rPr lang="ru-RU" b="1" dirty="0" err="1" smtClean="0">
                <a:solidFill>
                  <a:schemeClr val="accent3"/>
                </a:solidFill>
              </a:rPr>
              <a:t>розширення</a:t>
            </a:r>
            <a:r>
              <a:rPr lang="ru-RU" b="1" dirty="0" smtClean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відомостей</a:t>
            </a:r>
            <a:r>
              <a:rPr lang="ru-RU" b="1" dirty="0">
                <a:solidFill>
                  <a:schemeClr val="accent3"/>
                </a:solidFill>
              </a:rPr>
              <a:t> про </a:t>
            </a:r>
            <a:r>
              <a:rPr lang="ru-RU" b="1" dirty="0" err="1">
                <a:solidFill>
                  <a:schemeClr val="accent3"/>
                </a:solidFill>
              </a:rPr>
              <a:t>присутніх</a:t>
            </a:r>
            <a:r>
              <a:rPr lang="ru-RU" b="1" dirty="0">
                <a:solidFill>
                  <a:schemeClr val="accent3"/>
                </a:solidFill>
              </a:rPr>
              <a:t>, </a:t>
            </a:r>
            <a:r>
              <a:rPr lang="ru-RU" b="1" dirty="0" err="1">
                <a:solidFill>
                  <a:schemeClr val="accent3"/>
                </a:solidFill>
              </a:rPr>
              <a:t>позитивні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емоції</a:t>
            </a:r>
            <a:r>
              <a:rPr lang="ru-RU" b="1" dirty="0">
                <a:solidFill>
                  <a:schemeClr val="accent3"/>
                </a:solidFill>
              </a:rPr>
              <a:t>.</a:t>
            </a:r>
            <a:endParaRPr lang="uk-UA" b="1" dirty="0">
              <a:solidFill>
                <a:schemeClr val="accent3"/>
              </a:solidFill>
            </a:endParaRPr>
          </a:p>
        </p:txBody>
      </p:sp>
      <p:pic>
        <p:nvPicPr>
          <p:cNvPr id="3074" name="Picture 2" descr="http://1.bp.blogspot.com/-YYm8UTo2OA8/T5bn70CNj4I/AAAAAAAAAAo/tcyTuT3WE5E/s1600/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8"/>
          <a:stretch/>
        </p:blipFill>
        <p:spPr bwMode="auto">
          <a:xfrm>
            <a:off x="1508366" y="2599184"/>
            <a:ext cx="6100183" cy="404909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кутник 2"/>
          <p:cNvSpPr/>
          <p:nvPr/>
        </p:nvSpPr>
        <p:spPr>
          <a:xfrm>
            <a:off x="190996" y="402322"/>
            <a:ext cx="87349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accent3"/>
                </a:solidFill>
              </a:rPr>
              <a:t>Криголам. Знайомство та презентація свого “Я”</a:t>
            </a:r>
            <a:endParaRPr lang="uk-UA" sz="2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00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43608" y="251620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accent3"/>
                </a:solidFill>
              </a:rPr>
              <a:t>Правила тренінгової роботи</a:t>
            </a:r>
            <a:r>
              <a:rPr lang="uk-UA" b="1" dirty="0">
                <a:solidFill>
                  <a:schemeClr val="accent3"/>
                </a:solidFill>
              </a:rPr>
              <a:t> </a:t>
            </a:r>
            <a:endParaRPr lang="uk-UA" dirty="0">
              <a:solidFill>
                <a:schemeClr val="accent3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539552" y="742792"/>
            <a:ext cx="662473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- </a:t>
            </a:r>
            <a:r>
              <a:rPr lang="ru-RU" b="1" dirty="0" err="1" smtClean="0">
                <a:solidFill>
                  <a:schemeClr val="accent3"/>
                </a:solidFill>
              </a:rPr>
              <a:t>дотримуватись</a:t>
            </a:r>
            <a:r>
              <a:rPr lang="ru-RU" b="1" dirty="0" smtClean="0">
                <a:solidFill>
                  <a:schemeClr val="accent3"/>
                </a:solidFill>
              </a:rPr>
              <a:t> </a:t>
            </a:r>
            <a:r>
              <a:rPr lang="ru-RU" b="1" dirty="0">
                <a:solidFill>
                  <a:schemeClr val="accent3"/>
                </a:solidFill>
              </a:rPr>
              <a:t>регламенту (</a:t>
            </a:r>
            <a:r>
              <a:rPr lang="ru-RU" b="1" dirty="0" err="1">
                <a:solidFill>
                  <a:schemeClr val="accent3"/>
                </a:solidFill>
              </a:rPr>
              <a:t>пунктуальність</a:t>
            </a:r>
            <a:r>
              <a:rPr lang="ru-RU" b="1" dirty="0">
                <a:solidFill>
                  <a:schemeClr val="accent3"/>
                </a:solidFill>
              </a:rPr>
              <a:t>);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r>
              <a:rPr lang="ru-RU" b="1" dirty="0">
                <a:solidFill>
                  <a:schemeClr val="accent3"/>
                </a:solidFill>
              </a:rPr>
              <a:t>- </a:t>
            </a:r>
            <a:r>
              <a:rPr lang="ru-RU" b="1" dirty="0" err="1">
                <a:solidFill>
                  <a:schemeClr val="accent3"/>
                </a:solidFill>
              </a:rPr>
              <a:t>слухати</a:t>
            </a:r>
            <a:r>
              <a:rPr lang="ru-RU" b="1" dirty="0">
                <a:solidFill>
                  <a:schemeClr val="accent3"/>
                </a:solidFill>
              </a:rPr>
              <a:t> і </a:t>
            </a:r>
            <a:r>
              <a:rPr lang="ru-RU" b="1" dirty="0" err="1">
                <a:solidFill>
                  <a:schemeClr val="accent3"/>
                </a:solidFill>
              </a:rPr>
              <a:t>чути</a:t>
            </a:r>
            <a:r>
              <a:rPr lang="ru-RU" b="1" dirty="0">
                <a:solidFill>
                  <a:schemeClr val="accent3"/>
                </a:solidFill>
              </a:rPr>
              <a:t>;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r>
              <a:rPr lang="ru-RU" b="1" dirty="0">
                <a:solidFill>
                  <a:schemeClr val="accent3"/>
                </a:solidFill>
              </a:rPr>
              <a:t>- бути </a:t>
            </a:r>
            <a:r>
              <a:rPr lang="ru-RU" b="1" dirty="0" err="1">
                <a:solidFill>
                  <a:schemeClr val="accent3"/>
                </a:solidFill>
              </a:rPr>
              <a:t>активним</a:t>
            </a:r>
            <a:r>
              <a:rPr lang="ru-RU" b="1" dirty="0">
                <a:solidFill>
                  <a:schemeClr val="accent3"/>
                </a:solidFill>
              </a:rPr>
              <a:t>;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r>
              <a:rPr lang="ru-RU" b="1" dirty="0">
                <a:solidFill>
                  <a:schemeClr val="accent3"/>
                </a:solidFill>
              </a:rPr>
              <a:t>- </a:t>
            </a:r>
            <a:r>
              <a:rPr lang="ru-RU" b="1" dirty="0" err="1">
                <a:solidFill>
                  <a:schemeClr val="accent3"/>
                </a:solidFill>
              </a:rPr>
              <a:t>говорити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тільки</a:t>
            </a:r>
            <a:r>
              <a:rPr lang="ru-RU" b="1" dirty="0">
                <a:solidFill>
                  <a:schemeClr val="accent3"/>
                </a:solidFill>
              </a:rPr>
              <a:t> за темою і </a:t>
            </a:r>
            <a:r>
              <a:rPr lang="ru-RU" b="1" dirty="0" err="1">
                <a:solidFill>
                  <a:schemeClr val="accent3"/>
                </a:solidFill>
              </a:rPr>
              <a:t>тільки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від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свого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імені</a:t>
            </a:r>
            <a:r>
              <a:rPr lang="ru-RU" b="1" dirty="0">
                <a:solidFill>
                  <a:schemeClr val="accent3"/>
                </a:solidFill>
              </a:rPr>
              <a:t>;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r>
              <a:rPr lang="ru-RU" b="1" dirty="0">
                <a:solidFill>
                  <a:schemeClr val="accent3"/>
                </a:solidFill>
              </a:rPr>
              <a:t>- не </a:t>
            </a:r>
            <a:r>
              <a:rPr lang="ru-RU" b="1" dirty="0" err="1">
                <a:solidFill>
                  <a:schemeClr val="accent3"/>
                </a:solidFill>
              </a:rPr>
              <a:t>критикувати</a:t>
            </a:r>
            <a:r>
              <a:rPr lang="ru-RU" b="1" dirty="0">
                <a:solidFill>
                  <a:schemeClr val="accent3"/>
                </a:solidFill>
              </a:rPr>
              <a:t>: </a:t>
            </a:r>
            <a:r>
              <a:rPr lang="ru-RU" b="1" dirty="0" err="1">
                <a:solidFill>
                  <a:schemeClr val="accent3"/>
                </a:solidFill>
              </a:rPr>
              <a:t>кожен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має</a:t>
            </a:r>
            <a:r>
              <a:rPr lang="ru-RU" b="1" dirty="0">
                <a:solidFill>
                  <a:schemeClr val="accent3"/>
                </a:solidFill>
              </a:rPr>
              <a:t> право на </a:t>
            </a:r>
            <a:r>
              <a:rPr lang="ru-RU" b="1" dirty="0" err="1">
                <a:solidFill>
                  <a:schemeClr val="accent3"/>
                </a:solidFill>
              </a:rPr>
              <a:t>власну</a:t>
            </a:r>
            <a:r>
              <a:rPr lang="ru-RU" b="1" dirty="0">
                <a:solidFill>
                  <a:schemeClr val="accent3"/>
                </a:solidFill>
              </a:rPr>
              <a:t> думку;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r>
              <a:rPr lang="ru-RU" b="1" dirty="0">
                <a:solidFill>
                  <a:schemeClr val="accent3"/>
                </a:solidFill>
              </a:rPr>
              <a:t>- </a:t>
            </a:r>
            <a:r>
              <a:rPr lang="ru-RU" b="1" dirty="0" err="1" smtClean="0">
                <a:solidFill>
                  <a:schemeClr val="accent3"/>
                </a:solidFill>
              </a:rPr>
              <a:t>толерантність</a:t>
            </a:r>
            <a:r>
              <a:rPr lang="ru-RU" b="1" dirty="0" smtClean="0">
                <a:solidFill>
                  <a:schemeClr val="accent3"/>
                </a:solidFill>
              </a:rPr>
              <a:t>;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r>
              <a:rPr lang="ru-RU" b="1" dirty="0">
                <a:solidFill>
                  <a:schemeClr val="accent3"/>
                </a:solidFill>
              </a:rPr>
              <a:t>- </a:t>
            </a:r>
            <a:r>
              <a:rPr lang="ru-RU" b="1" dirty="0" err="1">
                <a:solidFill>
                  <a:schemeClr val="accent3"/>
                </a:solidFill>
              </a:rPr>
              <a:t>взаємоповага</a:t>
            </a:r>
            <a:r>
              <a:rPr lang="ru-RU" b="1" dirty="0">
                <a:solidFill>
                  <a:schemeClr val="accent3"/>
                </a:solidFill>
              </a:rPr>
              <a:t>;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r>
              <a:rPr lang="ru-RU" b="1" dirty="0">
                <a:solidFill>
                  <a:schemeClr val="accent3"/>
                </a:solidFill>
              </a:rPr>
              <a:t>- </a:t>
            </a:r>
            <a:r>
              <a:rPr lang="ru-RU" b="1" dirty="0" err="1">
                <a:solidFill>
                  <a:schemeClr val="accent3"/>
                </a:solidFill>
              </a:rPr>
              <a:t>говорити</a:t>
            </a:r>
            <a:r>
              <a:rPr lang="ru-RU" b="1" dirty="0">
                <a:solidFill>
                  <a:schemeClr val="accent3"/>
                </a:solidFill>
              </a:rPr>
              <a:t> коротко, по </a:t>
            </a:r>
            <a:r>
              <a:rPr lang="ru-RU" b="1" dirty="0" err="1">
                <a:solidFill>
                  <a:schemeClr val="accent3"/>
                </a:solidFill>
              </a:rPr>
              <a:t>черзі</a:t>
            </a:r>
            <a:r>
              <a:rPr lang="ru-RU" b="1" dirty="0">
                <a:solidFill>
                  <a:schemeClr val="accent3"/>
                </a:solidFill>
              </a:rPr>
              <a:t>;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r>
              <a:rPr lang="ru-RU" b="1" dirty="0">
                <a:solidFill>
                  <a:schemeClr val="accent3"/>
                </a:solidFill>
              </a:rPr>
              <a:t>- правило </a:t>
            </a:r>
            <a:r>
              <a:rPr lang="ru-RU" b="1" dirty="0" err="1">
                <a:solidFill>
                  <a:schemeClr val="accent3"/>
                </a:solidFill>
              </a:rPr>
              <a:t>піднятої</a:t>
            </a:r>
            <a:r>
              <a:rPr lang="ru-RU" b="1" dirty="0">
                <a:solidFill>
                  <a:schemeClr val="accent3"/>
                </a:solidFill>
              </a:rPr>
              <a:t> руки;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r>
              <a:rPr lang="ru-RU" b="1" dirty="0">
                <a:solidFill>
                  <a:schemeClr val="accent3"/>
                </a:solidFill>
              </a:rPr>
              <a:t>- право </a:t>
            </a:r>
            <a:r>
              <a:rPr lang="ru-RU" b="1" dirty="0" err="1">
                <a:solidFill>
                  <a:schemeClr val="accent3"/>
                </a:solidFill>
              </a:rPr>
              <a:t>ведучого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тощо</a:t>
            </a:r>
            <a:r>
              <a:rPr lang="ru-RU" b="1" dirty="0">
                <a:solidFill>
                  <a:schemeClr val="accent3"/>
                </a:solidFill>
              </a:rPr>
              <a:t>.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endParaRPr lang="uk-UA" b="1" dirty="0">
              <a:solidFill>
                <a:schemeClr val="accent3"/>
              </a:solidFill>
            </a:endParaRPr>
          </a:p>
        </p:txBody>
      </p:sp>
      <p:pic>
        <p:nvPicPr>
          <p:cNvPr id="4098" name="Picture 2" descr="http://uastudent.com/wp-content/uploads/2011/09/%D0%B0%D0%BA%D1%86%D0%B5%D0%BD%D1%82%D1%83%D0%B0%D0%BD%D1%8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89040"/>
            <a:ext cx="3555459" cy="27582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8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95536" y="341670"/>
            <a:ext cx="52886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>
                <a:solidFill>
                  <a:schemeClr val="accent3"/>
                </a:solidFill>
              </a:rPr>
              <a:t>Вправа «Метафора».</a:t>
            </a:r>
            <a:endParaRPr lang="uk-UA" sz="3200" dirty="0">
              <a:solidFill>
                <a:schemeClr val="accent3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611560" y="1124744"/>
            <a:ext cx="30963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b="1" dirty="0" smtClean="0">
                <a:solidFill>
                  <a:schemeClr val="accent3"/>
                </a:solidFill>
              </a:rPr>
              <a:t>МЕТА: визначити </a:t>
            </a:r>
            <a:r>
              <a:rPr lang="uk-UA" sz="2000" b="1" dirty="0">
                <a:solidFill>
                  <a:schemeClr val="accent3"/>
                </a:solidFill>
              </a:rPr>
              <a:t>особливості самовираження учасників з допомогою метафоричних засобів.</a:t>
            </a:r>
            <a:endParaRPr lang="uk-UA" sz="2000" b="1" dirty="0">
              <a:solidFill>
                <a:schemeClr val="accent3"/>
              </a:solidFill>
            </a:endParaRPr>
          </a:p>
        </p:txBody>
      </p:sp>
      <p:pic>
        <p:nvPicPr>
          <p:cNvPr id="7170" name="Picture 2" descr="http://mlis.ru/literature/uploads/posts/2011-01/1295542603_a_9e133d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926445"/>
            <a:ext cx="4364310" cy="54772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528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475656" y="620688"/>
            <a:ext cx="5832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accent3"/>
                </a:solidFill>
              </a:rPr>
              <a:t>Вправа  «Автопортрет</a:t>
            </a:r>
            <a:r>
              <a:rPr lang="uk-UA" sz="2800" b="1" dirty="0">
                <a:solidFill>
                  <a:schemeClr val="accent3"/>
                </a:solidFill>
              </a:rPr>
              <a:t>»</a:t>
            </a:r>
            <a:endParaRPr lang="uk-UA" sz="2800" b="1" dirty="0">
              <a:solidFill>
                <a:schemeClr val="accent3"/>
              </a:solidFill>
            </a:endParaRPr>
          </a:p>
        </p:txBody>
      </p:sp>
      <p:pic>
        <p:nvPicPr>
          <p:cNvPr id="8194" name="Picture 2" descr="http://nss.in.ua/images/experts/Tatyana_Zhdanova/Personalniy_brending_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84784"/>
            <a:ext cx="5544616" cy="49031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кутник 2"/>
          <p:cNvSpPr/>
          <p:nvPr/>
        </p:nvSpPr>
        <p:spPr>
          <a:xfrm>
            <a:off x="467544" y="1484784"/>
            <a:ext cx="24482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b="1" dirty="0" smtClean="0">
                <a:solidFill>
                  <a:schemeClr val="accent3"/>
                </a:solidFill>
              </a:rPr>
              <a:t>МЕТА: </a:t>
            </a:r>
          </a:p>
          <a:p>
            <a:pPr>
              <a:lnSpc>
                <a:spcPct val="150000"/>
              </a:lnSpc>
            </a:pPr>
            <a:r>
              <a:rPr lang="uk-UA" sz="2400" b="1" dirty="0" smtClean="0">
                <a:solidFill>
                  <a:schemeClr val="accent3"/>
                </a:solidFill>
              </a:rPr>
              <a:t>звернути </a:t>
            </a:r>
            <a:r>
              <a:rPr lang="uk-UA" sz="2400" b="1" dirty="0">
                <a:solidFill>
                  <a:schemeClr val="accent3"/>
                </a:solidFill>
              </a:rPr>
              <a:t>увагу учасників на унікальність кожної особистості. </a:t>
            </a:r>
            <a:br>
              <a:rPr lang="uk-UA" sz="2400" b="1" dirty="0">
                <a:solidFill>
                  <a:schemeClr val="accent3"/>
                </a:solidFill>
              </a:rPr>
            </a:br>
            <a:endParaRPr lang="uk-UA" sz="2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9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83568" y="1412776"/>
            <a:ext cx="278926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b="1" dirty="0">
                <a:solidFill>
                  <a:schemeClr val="accent3"/>
                </a:solidFill>
              </a:rPr>
              <a:t>Мета</a:t>
            </a:r>
            <a:r>
              <a:rPr lang="uk-UA" sz="2000" b="1" dirty="0" smtClean="0">
                <a:solidFill>
                  <a:schemeClr val="accent3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>
                <a:solidFill>
                  <a:schemeClr val="accent3"/>
                </a:solidFill>
              </a:rPr>
              <a:t> </a:t>
            </a:r>
            <a:r>
              <a:rPr lang="uk-UA" sz="2000" b="1" dirty="0">
                <a:solidFill>
                  <a:schemeClr val="accent3"/>
                </a:solidFill>
              </a:rPr>
              <a:t>показати механізм створення комунікації, виявити чинники, що впливають на створення інформації.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683568" y="270078"/>
            <a:ext cx="36599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>
                <a:solidFill>
                  <a:schemeClr val="accent3"/>
                </a:solidFill>
              </a:rPr>
              <a:t>Вправа </a:t>
            </a:r>
            <a:r>
              <a:rPr lang="uk-UA" sz="3600" b="1" i="1" dirty="0" smtClean="0">
                <a:solidFill>
                  <a:schemeClr val="accent3"/>
                </a:solidFill>
              </a:rPr>
              <a:t>« ? »</a:t>
            </a:r>
            <a:endParaRPr lang="uk-UA" sz="3600" dirty="0">
              <a:solidFill>
                <a:schemeClr val="accent3"/>
              </a:solidFill>
            </a:endParaRPr>
          </a:p>
        </p:txBody>
      </p:sp>
      <p:pic>
        <p:nvPicPr>
          <p:cNvPr id="9218" name="Picture 2" descr="http://spikaport.com/wp-content/uploads/2010/11/%D1%8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048758"/>
            <a:ext cx="5099920" cy="54370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498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69504" y="479376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b="1" i="1" dirty="0" smtClean="0">
                <a:solidFill>
                  <a:schemeClr val="accent3"/>
                </a:solidFill>
              </a:rPr>
              <a:t>Групова робота   </a:t>
            </a:r>
          </a:p>
          <a:p>
            <a:pPr algn="ctr">
              <a:lnSpc>
                <a:spcPct val="150000"/>
              </a:lnSpc>
            </a:pPr>
            <a:r>
              <a:rPr lang="uk-UA" sz="2400" b="1" i="1" dirty="0" smtClean="0">
                <a:solidFill>
                  <a:schemeClr val="accent3"/>
                </a:solidFill>
              </a:rPr>
              <a:t>  «Якості </a:t>
            </a:r>
            <a:r>
              <a:rPr lang="uk-UA" sz="2400" b="1" i="1" dirty="0">
                <a:solidFill>
                  <a:schemeClr val="accent3"/>
                </a:solidFill>
              </a:rPr>
              <a:t>та вміння, важливі для ефективного спілкування»</a:t>
            </a:r>
            <a:endParaRPr lang="uk-UA" sz="2400" dirty="0">
              <a:solidFill>
                <a:schemeClr val="accent3"/>
              </a:solidFill>
            </a:endParaRPr>
          </a:p>
        </p:txBody>
      </p:sp>
      <p:pic>
        <p:nvPicPr>
          <p:cNvPr id="6146" name="Picture 2" descr="http://novomedia.ua/uploads/images/Kocharyan/b37d5c23de275c08b7918939aaebb0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636" y="2420888"/>
            <a:ext cx="5904656" cy="392765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66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26716" y="548680"/>
            <a:ext cx="74093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11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Вправа «Скульптура сьогоднішнього  дня»</a:t>
            </a:r>
            <a:endParaRPr kumimoji="0" lang="uk-UA" sz="2800" b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1259632" y="1181736"/>
            <a:ext cx="6372708" cy="496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chemeClr val="accent3"/>
                </a:solidFill>
              </a:rPr>
              <a:t>МЕТА: визначити </a:t>
            </a:r>
            <a:r>
              <a:rPr lang="uk-UA" sz="2000" b="1" dirty="0">
                <a:solidFill>
                  <a:schemeClr val="accent3"/>
                </a:solidFill>
              </a:rPr>
              <a:t>настрій групи</a:t>
            </a:r>
            <a:endParaRPr lang="uk-UA" sz="20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http://krytyka.webukraine.com.ua/sites/dev.krytyka.com/files/images/content/Okremi_statti/2010/2010-09-10/42_Czyzewski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98526"/>
            <a:ext cx="5328592" cy="44760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179965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Вишукана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171</TotalTime>
  <Words>135</Words>
  <Application>Microsoft Office PowerPoint</Application>
  <PresentationFormat>Екран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Spring</vt:lpstr>
      <vt:lpstr>«Розвиток  комунікативної компетентності у старшокласників»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«Розвиток  комунікативної компетентності у старшокласників» </dc:title>
  <dc:creator>Sara Yasmeen (Wipro Technologies)</dc:creator>
  <cp:lastModifiedBy>User</cp:lastModifiedBy>
  <cp:revision>12</cp:revision>
  <dcterms:created xsi:type="dcterms:W3CDTF">2010-02-23T11:30:32Z</dcterms:created>
  <dcterms:modified xsi:type="dcterms:W3CDTF">2013-02-27T14:49:21Z</dcterms:modified>
</cp:coreProperties>
</file>